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72" r:id="rId4"/>
    <p:sldId id="283" r:id="rId5"/>
    <p:sldId id="277" r:id="rId6"/>
    <p:sldId id="273" r:id="rId7"/>
    <p:sldId id="274" r:id="rId8"/>
    <p:sldId id="279" r:id="rId9"/>
    <p:sldId id="280" r:id="rId10"/>
    <p:sldId id="28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08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35B5C-EE97-304E-8396-ADB4B1DD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2E45F5-5323-B4B0-4D90-09E8B9A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620B05-C6F6-0E11-26B5-DD1B0B00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CFA284-E7D2-F336-D5FF-4FB70A1B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E75CE4-5388-F0CC-EE56-44F0175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6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10EF8C-B187-D45C-E9EC-AC412648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E36448-7946-B5F1-55F9-EA42FAAF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8732E7-67C0-9790-3276-9934323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16835D-1158-EDA6-B657-5D7B0958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9D8D0B-5A0D-4A80-5A7E-EB3015D4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C41FF2-FB81-90FC-AA0C-6EE6A5CA9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BD730A-5CC8-2768-FBE4-0EE6EFF2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CC0445-92AE-D551-ED4D-5D6C1832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073C65-5884-59F1-EB23-31A5EB38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17FD0F-BAF3-96B9-975E-76AF3EA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73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D3644-0B11-DC34-5E01-3B408BBA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B2D6D4-5D52-B5D6-9364-DBA7CE7E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E30405-48FA-E173-C7A7-672A84C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9B4A8B-1C35-D4EE-6037-0A50CB1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EE0559-3ECC-F8AF-9C00-F2FA5807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7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2F82B-BC30-E11C-5CC2-AC45E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5022CB-689A-0771-5015-D7FD0AD2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EBA371-AB17-7C94-958A-24A5967B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11D4FF-F71C-F5CB-8963-C3C06B9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5659C1-C4CE-BD1F-2E93-86EEC54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64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48374-EC4D-C583-0E64-0F5490C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C4D7F-9B9D-2CDD-576D-E2D39DCB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91993E-2884-822C-B704-D54026E5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392115-2AB8-86D1-5981-2FFAED5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8ECFC7-FD51-14AF-FF9C-E4DF9680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79CB8F-614B-9111-D733-75AFAA2F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0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9EF111-C495-BA33-B88F-3AA941E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85F0B3-184B-C62F-06F3-DEEC1E2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B670CF-5A49-5A72-FBFC-CF606CB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586C37-25EA-E282-A005-FB502318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B594E1-DDA7-D579-79FB-5404B5D4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F12DF7-1C10-8DF5-00FB-9E913654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61FDF3-BA64-D2BF-388E-8E843E17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9AAB2A-7E05-CBFC-C833-B66800A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CFBAB-A143-4117-5D3D-463ACA7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3C6BDD-A2D2-CC9B-3A22-90E37FD9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27125F-6110-F49D-0DE5-A04C75A5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21BF11-15A5-681E-DEC3-BCE4A0F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3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D17C0B-D798-5FC2-8E04-F7B39FF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696F23-9F17-A7F7-B2EC-91C1E0F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07D895-8C37-D211-D492-DB5329A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1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3274E-839B-3DEC-3361-B68FEF2B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01A996-D507-4144-C7D6-60AE8CB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320793-0A6D-52BF-B522-61452AE0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D99748-7448-6223-860C-F825BEE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14CC55-2BD2-107E-62F7-0594AB1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9D7544-E712-26DD-0533-EA1F2DE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F7EEC-45A5-5971-9D4F-89A70D1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90B86E-0E34-2AB4-FF22-7D567BFC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236AD0-1989-70DA-A44B-6FD44CD9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AC022B-AACD-5083-18F0-A83190E0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6E6AD8-C0A9-18F6-D0FA-7670F9B0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03B654-8BB2-862A-0C4C-500B129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E622465-D3CE-9DA0-6C8B-D6AD2A0F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8EE0F6-655E-8165-53F5-F15EB0F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067B21-5DA9-CEE6-F6C8-690E3F4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601DD6-BED6-E86B-F98A-EE45DAA7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8E1F26-E8A4-0D17-7E2F-77D480C2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DFDDE6F6-5CB1-F35B-7F52-5B5CF7AE0335}"/>
              </a:ext>
            </a:extLst>
          </p:cNvPr>
          <p:cNvSpPr txBox="1">
            <a:spLocks/>
          </p:cNvSpPr>
          <p:nvPr/>
        </p:nvSpPr>
        <p:spPr>
          <a:xfrm>
            <a:off x="0" y="4087826"/>
            <a:ext cx="6545656" cy="13533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00"/>
              </a:lnSpc>
            </a:pPr>
            <a:r>
              <a:rPr lang="en-ID" b="1" dirty="0" smtClean="0">
                <a:solidFill>
                  <a:srgbClr val="0070C0"/>
                </a:solidFill>
              </a:rPr>
              <a:t>INOVASI SISTEM PERMESINAN &amp; KELISTRIKAN </a:t>
            </a:r>
            <a:endParaRPr lang="en-ID" b="1" dirty="0" smtClean="0"/>
          </a:p>
          <a:p>
            <a:pPr algn="ctr">
              <a:lnSpc>
                <a:spcPts val="3200"/>
              </a:lnSpc>
            </a:pPr>
            <a:r>
              <a:rPr lang="en-ID" sz="2300" b="1" dirty="0" smtClean="0">
                <a:solidFill>
                  <a:srgbClr val="0070C0"/>
                </a:solidFill>
              </a:rPr>
              <a:t>Dr. Eng. I Putu Sindhu Asmara, S.T., M.T., MRINA</a:t>
            </a:r>
            <a:endParaRPr lang="en-ID" sz="2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3. KRITERIA &amp; BOBOT PENILAIAN</a:t>
            </a:r>
            <a:endParaRPr lang="en-ID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78650"/>
              </p:ext>
            </p:extLst>
          </p:nvPr>
        </p:nvGraphicFramePr>
        <p:xfrm>
          <a:off x="1469697" y="2431079"/>
          <a:ext cx="9593637" cy="1895252"/>
        </p:xfrm>
        <a:graphic>
          <a:graphicData uri="http://schemas.openxmlformats.org/drawingml/2006/table">
            <a:tbl>
              <a:tblPr firstRow="1" firstCol="1" bandRow="1"/>
              <a:tblGrid>
                <a:gridCol w="617000"/>
                <a:gridCol w="6188171"/>
                <a:gridCol w="2788466"/>
              </a:tblGrid>
              <a:tr h="66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Kriteria</a:t>
                      </a:r>
                      <a:r>
                        <a:rPr lang="en-US" sz="1800" b="1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r>
                        <a:rPr lang="en-US" sz="1800" b="1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Finalis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Bobot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Laporan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oppins"/>
                          <a:ea typeface="Times New Roman"/>
                          <a:cs typeface="Poppins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Times New Roman"/>
                          <a:cs typeface="Poppins"/>
                        </a:rPr>
                        <a:t>40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Presentasi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oppins"/>
                          <a:ea typeface="Times New Roman"/>
                          <a:cs typeface="Poppins"/>
                        </a:rPr>
                        <a:t> 60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406">
                <a:tc gridSpan="2">
                  <a:txBody>
                    <a:bodyPr/>
                    <a:lstStyle/>
                    <a:p>
                      <a:pPr marL="1079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b="1">
                          <a:effectLst/>
                          <a:latin typeface="Poppins"/>
                          <a:ea typeface="Calibri Light"/>
                          <a:cs typeface="Poppins"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FB12B-39B1-96C9-14BB-98CD1C3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955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  <a:endParaRPr lang="en-ID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="" xmlns:a16="http://schemas.microsoft.com/office/drawing/2014/main" id="{0DA411A1-D893-52BE-3ECF-2485E73F3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DE6F6-5CB1-F35B-7F52-5B5CF7AE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0789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ID" b="1" dirty="0" smtClean="0"/>
              <a:t>INOVASI SISTEM PERMESINAN &amp; KELISTRIKAN (SPK</a:t>
            </a:r>
            <a:r>
              <a:rPr lang="en-ID" b="1" dirty="0" smtClean="0"/>
              <a:t>)</a:t>
            </a:r>
            <a:r>
              <a:rPr lang="en-ID" b="1" dirty="0" smtClean="0"/>
              <a:t/>
            </a:r>
            <a:br>
              <a:rPr lang="en-ID" b="1" dirty="0" smtClean="0"/>
            </a:br>
            <a:r>
              <a:rPr lang="en-ID" sz="2600" b="1" dirty="0" smtClean="0"/>
              <a:t>Dr. Eng. I Putu Sindhu Asmara, S.T., M.T., MRINA</a:t>
            </a:r>
            <a:endParaRPr lang="en-ID" sz="2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9945D34-05F8-FA22-44F1-8C45388AF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 txBox="1">
            <a:spLocks/>
          </p:cNvSpPr>
          <p:nvPr/>
        </p:nvSpPr>
        <p:spPr>
          <a:xfrm>
            <a:off x="838199" y="3134481"/>
            <a:ext cx="10515600" cy="773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 smtClean="0"/>
              <a:t>DAFTAR ISI:</a:t>
            </a:r>
            <a:endParaRPr lang="en-ID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9CD8DC2-B452-3A55-A3DF-7B87005D6B2A}"/>
              </a:ext>
            </a:extLst>
          </p:cNvPr>
          <p:cNvSpPr txBox="1">
            <a:spLocks/>
          </p:cNvSpPr>
          <p:nvPr/>
        </p:nvSpPr>
        <p:spPr>
          <a:xfrm>
            <a:off x="838199" y="4154990"/>
            <a:ext cx="10515600" cy="1593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ID" dirty="0" smtClean="0"/>
              <a:t>CAKUPAN INOVASI</a:t>
            </a:r>
            <a:endParaRPr lang="en-ID" dirty="0" smtClean="0"/>
          </a:p>
          <a:p>
            <a:pPr marL="514350" indent="-514350">
              <a:buFont typeface="+mj-lt"/>
              <a:buAutoNum type="arabicPeriod"/>
            </a:pPr>
            <a:r>
              <a:rPr lang="en-ID" dirty="0" smtClean="0"/>
              <a:t>FORMAT PENULISAN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smtClean="0"/>
              <a:t>KRITERIA DAN BOBOT PENILAIAN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9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1. </a:t>
            </a:r>
            <a:r>
              <a:rPr lang="en-ID" b="1" dirty="0" smtClean="0"/>
              <a:t>CAKUPAN INOVASI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9030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0" dirty="0" err="1">
                <a:solidFill>
                  <a:prstClr val="black"/>
                </a:solidFill>
                <a:latin typeface="Poppins"/>
                <a:ea typeface="Poppins"/>
                <a:cs typeface="Poppins"/>
              </a:rPr>
              <a:t>T</a:t>
            </a:r>
            <a:r>
              <a:rPr lang="en-US" sz="2500" kern="0" dirty="0" err="1" smtClean="0">
                <a:solidFill>
                  <a:prstClr val="black"/>
                </a:solidFill>
                <a:latin typeface="Poppins"/>
                <a:ea typeface="Poppins"/>
                <a:cs typeface="Poppins"/>
              </a:rPr>
              <a:t>ema</a:t>
            </a:r>
            <a:r>
              <a:rPr lang="en-US" sz="2500" kern="0" dirty="0" smtClean="0">
                <a:solidFill>
                  <a:prstClr val="black"/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500" kern="0" dirty="0">
                <a:solidFill>
                  <a:prstClr val="black"/>
                </a:solidFill>
                <a:latin typeface="Poppins"/>
                <a:ea typeface="Poppins"/>
                <a:cs typeface="Poppins"/>
              </a:rPr>
              <a:t>KKI </a:t>
            </a:r>
            <a:r>
              <a:rPr lang="en-US" sz="2500" kern="0" dirty="0" smtClean="0">
                <a:solidFill>
                  <a:prstClr val="black"/>
                </a:solidFill>
                <a:latin typeface="Poppins"/>
                <a:ea typeface="Poppins"/>
                <a:cs typeface="Poppins"/>
              </a:rPr>
              <a:t>2024: </a:t>
            </a:r>
            <a:endParaRPr lang="en-US" sz="2500" kern="0" dirty="0">
              <a:solidFill>
                <a:prstClr val="black"/>
              </a:solidFill>
              <a:latin typeface="Poppins"/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0" dirty="0">
                <a:solidFill>
                  <a:prstClr val="black"/>
                </a:solidFill>
                <a:latin typeface="Poppins"/>
                <a:ea typeface="Times New Roman"/>
                <a:cs typeface="Times New Roman"/>
              </a:rPr>
              <a:t>	</a:t>
            </a:r>
            <a:r>
              <a:rPr lang="en-US" sz="2500" kern="0" dirty="0" smtClean="0">
                <a:solidFill>
                  <a:prstClr val="black"/>
                </a:solidFill>
                <a:latin typeface="Poppins"/>
                <a:ea typeface="Times New Roman"/>
                <a:cs typeface="Times New Roman"/>
              </a:rPr>
              <a:t>	</a:t>
            </a:r>
            <a:r>
              <a:rPr lang="en-US" sz="2500" kern="0" dirty="0" smtClean="0">
                <a:solidFill>
                  <a:prstClr val="black"/>
                </a:solidFill>
                <a:latin typeface="Poppins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“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Penguatan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Kemandirian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Teknologi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dan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Inovasi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Kapal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Nasional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” </a:t>
            </a:r>
            <a:endParaRPr lang="en-US" sz="2500" kern="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Topik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K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husus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kern="0" dirty="0">
                <a:solidFill>
                  <a:prstClr val="black"/>
                </a:solidFill>
                <a:ea typeface="Times New Roman"/>
                <a:cs typeface="Times New Roman"/>
              </a:rPr>
              <a:t>	</a:t>
            </a:r>
            <a:r>
              <a:rPr lang="en-US" sz="2500" b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	</a:t>
            </a:r>
            <a:r>
              <a:rPr lang="en-US" sz="2500" b="1" kern="0" dirty="0" smtClean="0">
                <a:solidFill>
                  <a:prstClr val="black"/>
                </a:solidFill>
                <a:ea typeface="Times New Roman"/>
                <a:cs typeface="Times New Roman"/>
                <a:sym typeface="Wingdings" pitchFamily="2" charset="2"/>
              </a:rPr>
              <a:t> </a:t>
            </a:r>
            <a:r>
              <a:rPr lang="en-US" sz="2500" b="1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Desain</a:t>
            </a:r>
            <a:r>
              <a:rPr lang="en-US" sz="2500" b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b="1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Sistem</a:t>
            </a:r>
            <a:r>
              <a:rPr lang="en-US" sz="2500" b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b="1" kern="0" dirty="0">
                <a:solidFill>
                  <a:prstClr val="black"/>
                </a:solidFill>
                <a:ea typeface="Times New Roman"/>
                <a:cs typeface="Times New Roman"/>
              </a:rPr>
              <a:t>yang Ramah </a:t>
            </a:r>
            <a:r>
              <a:rPr lang="en-US" sz="2500" b="1" kern="0" dirty="0" err="1">
                <a:solidFill>
                  <a:prstClr val="black"/>
                </a:solidFill>
                <a:ea typeface="Times New Roman"/>
                <a:cs typeface="Times New Roman"/>
              </a:rPr>
              <a:t>Lingkungan</a:t>
            </a:r>
            <a:r>
              <a:rPr lang="en-US" sz="2500" b="1" kern="0" dirty="0">
                <a:solidFill>
                  <a:prstClr val="black"/>
                </a:solidFill>
                <a:ea typeface="Times New Roman"/>
                <a:cs typeface="Times New Roman"/>
              </a:rPr>
              <a:t> di </a:t>
            </a:r>
            <a:r>
              <a:rPr lang="en-US" sz="2500" b="1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Lepas</a:t>
            </a:r>
            <a:r>
              <a:rPr lang="en-US" sz="2500" b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b="1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Pantai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Objek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I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novasi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  <a:sym typeface="Wingdings" pitchFamily="2" charset="2"/>
              </a:rPr>
              <a:t>		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sistem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dalam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kapal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atau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sistem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pendukung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yang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berkaitan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			    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dengan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kegiatan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di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lepas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pantai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seperti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: 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FPSO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FSO, </a:t>
            </a:r>
            <a:r>
              <a:rPr lang="en-US" sz="2500" i="1" kern="0" dirty="0">
                <a:solidFill>
                  <a:prstClr val="black"/>
                </a:solidFill>
                <a:ea typeface="Times New Roman"/>
                <a:cs typeface="Times New Roman"/>
              </a:rPr>
              <a:t>supply </a:t>
            </a:r>
            <a:r>
              <a:rPr lang="en-US" sz="2500" i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			     vessel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i="1" kern="0" dirty="0">
                <a:solidFill>
                  <a:prstClr val="black"/>
                </a:solidFill>
                <a:ea typeface="Times New Roman"/>
                <a:cs typeface="Times New Roman"/>
              </a:rPr>
              <a:t>shuttle tanker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i="1" kern="0" dirty="0">
                <a:solidFill>
                  <a:prstClr val="black"/>
                </a:solidFill>
                <a:ea typeface="Times New Roman"/>
                <a:cs typeface="Times New Roman"/>
              </a:rPr>
              <a:t>mooring system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i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tugboat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i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patrol boat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			     </a:t>
            </a:r>
            <a:r>
              <a:rPr lang="en-US" sz="2500" i="1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pipe </a:t>
            </a:r>
            <a:r>
              <a:rPr lang="en-US" sz="2500" i="1" kern="0" dirty="0">
                <a:solidFill>
                  <a:prstClr val="black"/>
                </a:solidFill>
                <a:ea typeface="Times New Roman"/>
                <a:cs typeface="Times New Roman"/>
              </a:rPr>
              <a:t>laying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i="1" kern="0" dirty="0">
                <a:solidFill>
                  <a:prstClr val="black"/>
                </a:solidFill>
                <a:ea typeface="Times New Roman"/>
                <a:cs typeface="Times New Roman"/>
              </a:rPr>
              <a:t>safety system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atau</a:t>
            </a:r>
            <a:r>
              <a:rPr lang="en-US" sz="2500" kern="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yang </a:t>
            </a:r>
            <a:r>
              <a:rPr lang="en-US" sz="2500" kern="0" dirty="0" err="1">
                <a:solidFill>
                  <a:prstClr val="black"/>
                </a:solidFill>
                <a:ea typeface="Times New Roman"/>
                <a:cs typeface="Times New Roman"/>
              </a:rPr>
              <a:t>lainnya</a:t>
            </a:r>
            <a:r>
              <a:rPr lang="en-US" sz="2500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  <a:endParaRPr lang="en-US" sz="2500" dirty="0">
              <a:solidFill>
                <a:prstClr val="black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1. </a:t>
            </a:r>
            <a:r>
              <a:rPr lang="en-ID" b="1" dirty="0"/>
              <a:t>CAKUPAN INOVASI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9030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100" dirty="0" smtClean="0">
                <a:latin typeface="Poppins"/>
                <a:ea typeface="Poppins"/>
                <a:cs typeface="Poppins"/>
              </a:rPr>
              <a:t>A. </a:t>
            </a:r>
            <a:r>
              <a:rPr lang="en-US" sz="2100" b="1" dirty="0" err="1" smtClean="0">
                <a:latin typeface="Poppins"/>
                <a:ea typeface="Poppins"/>
                <a:cs typeface="Poppins"/>
              </a:rPr>
              <a:t>Inovasi</a:t>
            </a:r>
            <a:r>
              <a:rPr lang="en-US" sz="2100" b="1" dirty="0" smtClean="0">
                <a:latin typeface="Poppins"/>
                <a:ea typeface="Poppins"/>
                <a:cs typeface="Poppins"/>
              </a:rPr>
              <a:t> </a:t>
            </a:r>
            <a:r>
              <a:rPr lang="en-US" sz="2100" b="1" dirty="0">
                <a:latin typeface="Poppins"/>
                <a:ea typeface="Poppins"/>
                <a:cs typeface="Poppins"/>
              </a:rPr>
              <a:t>SPK </a:t>
            </a:r>
            <a:r>
              <a:rPr lang="en-US" sz="2100" dirty="0">
                <a:latin typeface="Poppins"/>
                <a:ea typeface="Poppins"/>
                <a:cs typeface="Poppins"/>
              </a:rPr>
              <a:t>yang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diusulkan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dapat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berupa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salah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b="1" dirty="0" err="1">
                <a:latin typeface="Poppins"/>
                <a:ea typeface="Poppins"/>
                <a:cs typeface="Poppins"/>
              </a:rPr>
              <a:t>satu</a:t>
            </a:r>
            <a:r>
              <a:rPr lang="en-US" sz="2100" b="1" dirty="0">
                <a:latin typeface="Poppins"/>
                <a:ea typeface="Poppins"/>
                <a:cs typeface="Poppins"/>
              </a:rPr>
              <a:t> </a:t>
            </a:r>
            <a:r>
              <a:rPr lang="en-US" sz="2100" b="1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b="1" dirty="0">
                <a:latin typeface="Poppins"/>
                <a:ea typeface="Poppins"/>
                <a:cs typeface="Poppins"/>
              </a:rPr>
              <a:t> </a:t>
            </a:r>
            <a:r>
              <a:rPr lang="en-US" sz="2100" b="1" dirty="0" err="1">
                <a:latin typeface="Poppins"/>
                <a:ea typeface="Poppins"/>
                <a:cs typeface="Poppins"/>
              </a:rPr>
              <a:t>beberapa</a:t>
            </a:r>
            <a:r>
              <a:rPr lang="en-US" sz="2100" b="1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hal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berikut</a:t>
            </a:r>
            <a:r>
              <a:rPr lang="en-US" sz="2100" dirty="0">
                <a:latin typeface="Poppins"/>
                <a:ea typeface="Poppins"/>
                <a:cs typeface="Poppins"/>
              </a:rPr>
              <a:t>: 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propulsi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komponennya</a:t>
            </a:r>
            <a:r>
              <a:rPr lang="en-US" sz="2100" dirty="0">
                <a:latin typeface="Poppins"/>
                <a:ea typeface="Poppins"/>
                <a:cs typeface="Poppins"/>
              </a:rPr>
              <a:t>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pada</a:t>
            </a:r>
            <a:r>
              <a:rPr lang="en-US" sz="2100" dirty="0">
                <a:latin typeface="Poppins"/>
                <a:ea typeface="Poppins"/>
                <a:cs typeface="Poppins"/>
              </a:rPr>
              <a:t> engine-propulsive matching,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sistem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perpipaan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komponenya</a:t>
            </a:r>
            <a:r>
              <a:rPr lang="en-US" sz="2100" dirty="0">
                <a:latin typeface="Poppins"/>
                <a:ea typeface="Poppins"/>
                <a:cs typeface="Poppins"/>
              </a:rPr>
              <a:t>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sistem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kelistrikan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komponennya</a:t>
            </a:r>
            <a:r>
              <a:rPr lang="en-US" sz="2100" dirty="0">
                <a:latin typeface="Poppins"/>
                <a:ea typeface="Poppins"/>
                <a:cs typeface="Poppins"/>
              </a:rPr>
              <a:t>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sistem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komunikasi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komponennya</a:t>
            </a:r>
            <a:r>
              <a:rPr lang="en-US" sz="2100" dirty="0">
                <a:latin typeface="Poppins"/>
                <a:ea typeface="Poppins"/>
                <a:cs typeface="Poppins"/>
              </a:rPr>
              <a:t>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sistem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navigasi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komponennya</a:t>
            </a:r>
            <a:r>
              <a:rPr lang="en-US" sz="2100" dirty="0">
                <a:latin typeface="Poppins"/>
                <a:ea typeface="Poppins"/>
                <a:cs typeface="Poppins"/>
              </a:rPr>
              <a:t>,</a:t>
            </a:r>
            <a:endParaRPr lang="en-US" sz="2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100" dirty="0" err="1">
                <a:latin typeface="Poppins"/>
                <a:ea typeface="Poppins"/>
                <a:cs typeface="Poppins"/>
              </a:rPr>
              <a:t>atau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inovasi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permesinan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dan</a:t>
            </a:r>
            <a:r>
              <a:rPr lang="en-US" sz="2100" dirty="0">
                <a:latin typeface="Poppins"/>
                <a:ea typeface="Poppins"/>
                <a:cs typeface="Poppins"/>
              </a:rPr>
              <a:t>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kelistrikan</a:t>
            </a:r>
            <a:r>
              <a:rPr lang="en-US" sz="2100" dirty="0">
                <a:latin typeface="Poppins"/>
                <a:ea typeface="Poppins"/>
                <a:cs typeface="Poppins"/>
              </a:rPr>
              <a:t> yang </a:t>
            </a:r>
            <a:r>
              <a:rPr lang="en-US" sz="2100" dirty="0" err="1">
                <a:latin typeface="Poppins"/>
                <a:ea typeface="Poppins"/>
                <a:cs typeface="Poppins"/>
              </a:rPr>
              <a:t>lainnya</a:t>
            </a:r>
            <a:r>
              <a:rPr lang="en-US" sz="2100" dirty="0">
                <a:latin typeface="Poppins"/>
                <a:ea typeface="Poppins"/>
                <a:cs typeface="Poppins"/>
              </a:rPr>
              <a:t>.</a:t>
            </a:r>
            <a:endParaRPr lang="en-US" sz="2100" dirty="0">
              <a:ea typeface="Times New Roman"/>
              <a:cs typeface="Times New Roman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1. </a:t>
            </a:r>
            <a:r>
              <a:rPr lang="en-ID" b="1" dirty="0"/>
              <a:t>CAKUPAN INOVASI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3"/>
            <a:ext cx="10515600" cy="46004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Poppins"/>
                <a:ea typeface="Poppins"/>
                <a:cs typeface="Poppins"/>
              </a:rPr>
              <a:t>B. </a:t>
            </a:r>
            <a:r>
              <a:rPr lang="en-US" dirty="0" err="1" smtClean="0">
                <a:latin typeface="Poppins"/>
                <a:ea typeface="Poppins"/>
                <a:cs typeface="Poppins"/>
              </a:rPr>
              <a:t>Inovasi</a:t>
            </a:r>
            <a:r>
              <a:rPr lang="en-US" dirty="0" smtClean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tersebut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dilengkapi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dengan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alat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peraga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dirty="0">
                <a:latin typeface="Poppins"/>
                <a:ea typeface="Poppins"/>
                <a:cs typeface="Poppins"/>
              </a:rPr>
              <a:t>yang </a:t>
            </a:r>
            <a:r>
              <a:rPr lang="en-US" dirty="0" err="1">
                <a:latin typeface="Poppins"/>
                <a:ea typeface="Poppins"/>
                <a:cs typeface="Poppins"/>
              </a:rPr>
              <a:t>akan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ditunjukkan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pada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saat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presentasi</a:t>
            </a:r>
            <a:r>
              <a:rPr lang="en-US" dirty="0">
                <a:latin typeface="Poppins"/>
                <a:ea typeface="Poppins"/>
                <a:cs typeface="Poppins"/>
              </a:rPr>
              <a:t> final </a:t>
            </a:r>
            <a:r>
              <a:rPr lang="en-US" dirty="0" err="1">
                <a:latin typeface="Poppins"/>
                <a:ea typeface="Poppins"/>
                <a:cs typeface="Poppins"/>
              </a:rPr>
              <a:t>lomba</a:t>
            </a:r>
            <a:r>
              <a:rPr lang="en-US" dirty="0">
                <a:latin typeface="Poppins"/>
                <a:ea typeface="Poppins"/>
                <a:cs typeface="Poppins"/>
              </a:rPr>
              <a:t>. </a:t>
            </a:r>
            <a:r>
              <a:rPr lang="en-US" dirty="0" err="1">
                <a:latin typeface="Poppins"/>
                <a:ea typeface="Poppins"/>
                <a:cs typeface="Poppins"/>
              </a:rPr>
              <a:t>Alat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peraga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tersebut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dapat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berupa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salah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atau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atau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beberapa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hal</a:t>
            </a:r>
            <a:r>
              <a:rPr lang="en-US" dirty="0">
                <a:latin typeface="Poppins"/>
                <a:ea typeface="Poppins"/>
                <a:cs typeface="Poppins"/>
              </a:rPr>
              <a:t>, </a:t>
            </a:r>
            <a:r>
              <a:rPr lang="en-US" dirty="0" err="1">
                <a:latin typeface="Poppins"/>
                <a:ea typeface="Poppins"/>
                <a:cs typeface="Poppins"/>
              </a:rPr>
              <a:t>antara</a:t>
            </a:r>
            <a:r>
              <a:rPr lang="en-US" dirty="0">
                <a:latin typeface="Poppins"/>
                <a:ea typeface="Poppins"/>
                <a:cs typeface="Poppins"/>
              </a:rPr>
              <a:t> lain: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Poppins"/>
                <a:ea typeface="Poppins"/>
                <a:cs typeface="Poppins"/>
              </a:rPr>
              <a:t>model, 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smtClean="0">
                <a:latin typeface="Poppins"/>
                <a:ea typeface="Poppins"/>
                <a:cs typeface="Poppins"/>
              </a:rPr>
              <a:t>Prototype (mock up),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Poppins"/>
                <a:ea typeface="Poppins"/>
                <a:cs typeface="Poppins"/>
              </a:rPr>
              <a:t>hardware,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latin typeface="Poppins"/>
                <a:ea typeface="Poppins"/>
                <a:cs typeface="Poppins"/>
              </a:rPr>
              <a:t>software,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latin typeface="Poppins"/>
                <a:ea typeface="Poppins"/>
                <a:cs typeface="Poppins"/>
              </a:rPr>
              <a:t>atau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alat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peraga</a:t>
            </a:r>
            <a:r>
              <a:rPr lang="en-US" dirty="0">
                <a:latin typeface="Poppins"/>
                <a:ea typeface="Poppins"/>
                <a:cs typeface="Poppins"/>
              </a:rPr>
              <a:t> yang </a:t>
            </a:r>
            <a:r>
              <a:rPr lang="en-US" dirty="0" err="1">
                <a:latin typeface="Poppins"/>
                <a:ea typeface="Poppins"/>
                <a:cs typeface="Poppins"/>
              </a:rPr>
              <a:t>lainnya</a:t>
            </a:r>
            <a:r>
              <a:rPr lang="en-US" dirty="0">
                <a:latin typeface="Poppins"/>
                <a:ea typeface="Poppins"/>
                <a:cs typeface="Poppins"/>
              </a:rPr>
              <a:t>.</a:t>
            </a:r>
            <a:endParaRPr lang="en-US" dirty="0">
              <a:ea typeface="Times New Roman"/>
              <a:cs typeface="Times New Roman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1. </a:t>
            </a:r>
            <a:r>
              <a:rPr lang="en-ID" b="1" dirty="0"/>
              <a:t>CAKUPAN INOVASI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3"/>
            <a:ext cx="10515600" cy="46004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 smtClean="0">
                <a:latin typeface="Poppins"/>
                <a:ea typeface="Poppins"/>
                <a:cs typeface="Poppins"/>
              </a:rPr>
              <a:t>C. </a:t>
            </a:r>
            <a:r>
              <a:rPr lang="en-US" dirty="0" err="1" smtClean="0">
                <a:latin typeface="Poppins"/>
                <a:ea typeface="Poppins"/>
                <a:cs typeface="Poppins"/>
              </a:rPr>
              <a:t>Inovasi</a:t>
            </a:r>
            <a:r>
              <a:rPr lang="en-US" dirty="0" smtClean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tersebut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ditujukan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untuk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performa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dirty="0">
                <a:latin typeface="Poppins"/>
                <a:ea typeface="Poppins"/>
                <a:cs typeface="Poppins"/>
              </a:rPr>
              <a:t>yang </a:t>
            </a:r>
            <a:r>
              <a:rPr lang="en-US" dirty="0" err="1">
                <a:latin typeface="Poppins"/>
                <a:ea typeface="Poppins"/>
                <a:cs typeface="Poppins"/>
              </a:rPr>
              <a:t>menjadi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penilaian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utama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dari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lomba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ini</a:t>
            </a:r>
            <a:r>
              <a:rPr lang="en-US" dirty="0">
                <a:latin typeface="Poppins"/>
                <a:ea typeface="Poppins"/>
                <a:cs typeface="Poppins"/>
              </a:rPr>
              <a:t>. </a:t>
            </a:r>
            <a:r>
              <a:rPr lang="en-US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performa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dapat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berupa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salah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satu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atau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beberapa</a:t>
            </a:r>
            <a:r>
              <a:rPr lang="en-US" b="1" dirty="0">
                <a:latin typeface="Poppins"/>
                <a:ea typeface="Poppins"/>
                <a:cs typeface="Poppins"/>
              </a:rPr>
              <a:t> </a:t>
            </a:r>
            <a:r>
              <a:rPr lang="en-US" b="1" dirty="0" err="1">
                <a:latin typeface="Poppins"/>
                <a:ea typeface="Poppins"/>
                <a:cs typeface="Poppins"/>
              </a:rPr>
              <a:t>hal</a:t>
            </a:r>
            <a:r>
              <a:rPr lang="en-US" dirty="0">
                <a:latin typeface="Poppins"/>
                <a:ea typeface="Poppins"/>
                <a:cs typeface="Poppins"/>
              </a:rPr>
              <a:t>, </a:t>
            </a:r>
            <a:r>
              <a:rPr lang="en-US" dirty="0" err="1">
                <a:latin typeface="Poppins"/>
                <a:ea typeface="Poppins"/>
                <a:cs typeface="Poppins"/>
              </a:rPr>
              <a:t>seperti</a:t>
            </a:r>
            <a:r>
              <a:rPr lang="en-US" dirty="0">
                <a:latin typeface="Poppins"/>
                <a:ea typeface="Poppins"/>
                <a:cs typeface="Poppins"/>
              </a:rPr>
              <a:t>: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performa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fungsi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sistem</a:t>
            </a:r>
            <a:r>
              <a:rPr lang="en-US" dirty="0">
                <a:latin typeface="Poppins"/>
                <a:ea typeface="Poppins"/>
                <a:cs typeface="Poppins"/>
              </a:rPr>
              <a:t>, 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efisiensi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waktu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pencapaian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fungsi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sistem</a:t>
            </a:r>
            <a:r>
              <a:rPr lang="en-US" dirty="0">
                <a:latin typeface="Poppins"/>
                <a:ea typeface="Poppins"/>
                <a:cs typeface="Poppins"/>
              </a:rPr>
              <a:t>,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nilai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ekonomi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atau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pengurangan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biaya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produksi</a:t>
            </a:r>
            <a:r>
              <a:rPr lang="en-US" dirty="0">
                <a:latin typeface="Poppins"/>
                <a:ea typeface="Poppins"/>
                <a:cs typeface="Poppins"/>
              </a:rPr>
              <a:t>,</a:t>
            </a:r>
            <a:endParaRPr lang="en-US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latin typeface="Poppins"/>
                <a:ea typeface="Poppins"/>
                <a:cs typeface="Poppins"/>
              </a:rPr>
              <a:t>atau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peningkatan</a:t>
            </a:r>
            <a:r>
              <a:rPr lang="en-US" dirty="0">
                <a:latin typeface="Poppins"/>
                <a:ea typeface="Poppins"/>
                <a:cs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</a:rPr>
              <a:t>performa</a:t>
            </a:r>
            <a:r>
              <a:rPr lang="en-US" dirty="0">
                <a:latin typeface="Poppins"/>
                <a:ea typeface="Poppins"/>
                <a:cs typeface="Poppins"/>
              </a:rPr>
              <a:t> yang </a:t>
            </a:r>
            <a:r>
              <a:rPr lang="en-US" dirty="0" err="1">
                <a:latin typeface="Poppins"/>
                <a:ea typeface="Poppins"/>
                <a:cs typeface="Poppins"/>
              </a:rPr>
              <a:t>lainnya</a:t>
            </a:r>
            <a:r>
              <a:rPr lang="en-US" dirty="0">
                <a:latin typeface="Poppins"/>
                <a:ea typeface="Poppins"/>
                <a:cs typeface="Poppins"/>
              </a:rPr>
              <a:t>,</a:t>
            </a:r>
            <a:endParaRPr lang="en-US" dirty="0">
              <a:ea typeface="Times New Roman"/>
              <a:cs typeface="Times New Roman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/>
              <a:t>2</a:t>
            </a:r>
            <a:r>
              <a:rPr lang="en-ID" b="1" dirty="0" smtClean="0"/>
              <a:t>. FORMAT PENULISAN</a:t>
            </a:r>
            <a:endParaRPr lang="en-ID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501531"/>
              </p:ext>
            </p:extLst>
          </p:nvPr>
        </p:nvGraphicFramePr>
        <p:xfrm>
          <a:off x="1548143" y="1575301"/>
          <a:ext cx="9560459" cy="4899751"/>
        </p:xfrm>
        <a:graphic>
          <a:graphicData uri="http://schemas.openxmlformats.org/drawingml/2006/table">
            <a:tbl>
              <a:tblPr firstRow="1" firstCol="1" bandRow="1"/>
              <a:tblGrid>
                <a:gridCol w="578304"/>
                <a:gridCol w="8982155"/>
              </a:tblGrid>
              <a:tr h="417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Bagian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Proposal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atau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Laporan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Halaman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muka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 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Lembar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pengesahan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(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Wajib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Bab I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Pendahuluan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82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Latar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belakang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 (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mencakup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: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Kemutakhiran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5400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Rumusan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permasalahan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  <a:p>
                      <a:pPr marL="5400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Tujuan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 (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mencakup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: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Peningkatan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Performa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Bab II Data (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tampilkan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sesuai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kajian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Bab III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Analisis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sesuai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bidang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kajian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Bab IV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Alat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Peraga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mencakup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: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Kualitas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Alat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Peraga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Bab IV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Kesimpulan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Saran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Daftar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Pustaka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3. KRITERIA &amp; BOBOT PENILAIAN</a:t>
            </a:r>
            <a:endParaRPr lang="en-ID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65398"/>
              </p:ext>
            </p:extLst>
          </p:nvPr>
        </p:nvGraphicFramePr>
        <p:xfrm>
          <a:off x="1475716" y="2064204"/>
          <a:ext cx="9614779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619458"/>
                <a:gridCol w="6198974"/>
                <a:gridCol w="2796347"/>
              </a:tblGrid>
              <a:tr h="38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Kriteria</a:t>
                      </a:r>
                      <a:r>
                        <a:rPr lang="en-US" sz="1800" b="1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r>
                        <a:rPr lang="en-US" sz="1800" b="1" baseline="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Proposal / </a:t>
                      </a:r>
                      <a:r>
                        <a:rPr lang="en-US" sz="1800" b="1" baseline="0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Laporan</a:t>
                      </a:r>
                      <a:r>
                        <a:rPr lang="en-US" sz="1800" b="1" baseline="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Bobot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Kelengkapan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Proposal / </a:t>
                      </a:r>
                      <a:r>
                        <a:rPr lang="en-US" sz="1800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Laporan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20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Kemutakhiran Inovasi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25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Kualitas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Alat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Peraga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Peningkatan Performa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35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b="1">
                          <a:effectLst/>
                          <a:latin typeface="Poppins"/>
                          <a:ea typeface="Calibri Light"/>
                          <a:cs typeface="Poppins"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8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0CF96-D237-62F3-37B1-DA359FC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3108"/>
            <a:ext cx="10515600" cy="773280"/>
          </a:xfrm>
        </p:spPr>
        <p:txBody>
          <a:bodyPr/>
          <a:lstStyle/>
          <a:p>
            <a:r>
              <a:rPr lang="en-ID" b="1" dirty="0" smtClean="0"/>
              <a:t>3. KRITERIA &amp; BOBOT PENILAIAN</a:t>
            </a:r>
            <a:endParaRPr lang="en-ID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89585"/>
              </p:ext>
            </p:extLst>
          </p:nvPr>
        </p:nvGraphicFramePr>
        <p:xfrm>
          <a:off x="1530037" y="1511934"/>
          <a:ext cx="9288854" cy="5237757"/>
        </p:xfrm>
        <a:graphic>
          <a:graphicData uri="http://schemas.openxmlformats.org/drawingml/2006/table">
            <a:tbl>
              <a:tblPr firstRow="1" firstCol="1" bandRow="1"/>
              <a:tblGrid>
                <a:gridCol w="597398"/>
                <a:gridCol w="6518625"/>
                <a:gridCol w="2172831"/>
              </a:tblGrid>
              <a:tr h="711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Kriteria</a:t>
                      </a:r>
                      <a:r>
                        <a:rPr lang="en-US" sz="1800" b="1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r>
                        <a:rPr lang="en-US" sz="1800" b="1" dirty="0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Presentasi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Bobot</a:t>
                      </a: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Poppins"/>
                          <a:ea typeface="Calibri Light"/>
                          <a:cs typeface="Poppins"/>
                        </a:rPr>
                        <a:t>Penilaian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Pemaparan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Sistematika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penyajian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isi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Penggunaan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bahasa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baku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Cara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sikap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presentasi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Ketepatan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waktu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Materi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Diskusi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Times New Roman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Kemutakhiran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Inovasi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oppins"/>
                          <a:ea typeface="Times New Roman"/>
                          <a:cs typeface="Poppins"/>
                        </a:rPr>
                        <a:t>25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Kualitas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Alat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Peraga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oppins"/>
                          <a:ea typeface="Times New Roman"/>
                          <a:cs typeface="Poppins"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Peningkatan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kinerja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sistem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oppins"/>
                          <a:ea typeface="Times New Roman"/>
                          <a:cs typeface="Poppins"/>
                        </a:rPr>
                        <a:t>25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oppins"/>
                          <a:ea typeface="Calibri Light"/>
                          <a:cs typeface="Poppins"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530350" algn="l"/>
                        </a:tabLst>
                      </a:pP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Nilai</a:t>
                      </a:r>
                      <a:r>
                        <a:rPr lang="en-US" sz="1800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oppins"/>
                          <a:ea typeface="Calibri Light"/>
                          <a:cs typeface="Poppins"/>
                        </a:rPr>
                        <a:t>ekonomi</a:t>
                      </a:r>
                      <a:endParaRPr lang="en-US" sz="1800" dirty="0">
                        <a:effectLst/>
                        <a:latin typeface="Poppins"/>
                        <a:ea typeface="Calibri Light"/>
                        <a:cs typeface="Poppin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oppins"/>
                          <a:ea typeface="Times New Roman"/>
                          <a:cs typeface="Poppins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Poppins"/>
                          <a:ea typeface="Times New Roman"/>
                          <a:cs typeface="Poppins"/>
                        </a:rPr>
                        <a:t>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6555">
                <a:tc gridSpan="2">
                  <a:txBody>
                    <a:bodyPr/>
                    <a:lstStyle/>
                    <a:p>
                      <a:pPr marL="10795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30350" algn="l"/>
                        </a:tabLst>
                      </a:pPr>
                      <a:r>
                        <a:rPr lang="en-US" sz="1800" b="1">
                          <a:effectLst/>
                          <a:latin typeface="Poppins"/>
                          <a:ea typeface="Calibri Light"/>
                          <a:cs typeface="Poppins"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oppins"/>
                          <a:ea typeface="Calibri Light"/>
                          <a:cs typeface="Poppins"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9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410</Words>
  <Application>Microsoft Office PowerPoint</Application>
  <PresentationFormat>Custom</PresentationFormat>
  <Paragraphs>130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INOVASI SISTEM PERMESINAN &amp; KELISTRIKAN (SPK) Dr. Eng. I Putu Sindhu Asmara, S.T., M.T., MRINA</vt:lpstr>
      <vt:lpstr>1. CAKUPAN INOVASI</vt:lpstr>
      <vt:lpstr>1. CAKUPAN INOVASI</vt:lpstr>
      <vt:lpstr>1. CAKUPAN INOVASI</vt:lpstr>
      <vt:lpstr>1. CAKUPAN INOVASI</vt:lpstr>
      <vt:lpstr>2. FORMAT PENULISAN</vt:lpstr>
      <vt:lpstr>3. KRITERIA &amp; BOBOT PENILAIAN</vt:lpstr>
      <vt:lpstr>3. KRITERIA &amp; BOBOT PENILAIAN</vt:lpstr>
      <vt:lpstr>3. KRITERIA &amp; BOBOT PENILAIAN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welcome</cp:lastModifiedBy>
  <cp:revision>20</cp:revision>
  <dcterms:created xsi:type="dcterms:W3CDTF">2024-01-26T03:52:38Z</dcterms:created>
  <dcterms:modified xsi:type="dcterms:W3CDTF">2024-07-08T04:49:36Z</dcterms:modified>
</cp:coreProperties>
</file>